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6"/>
  </p:notesMasterIdLst>
  <p:handoutMasterIdLst>
    <p:handoutMasterId r:id="rId17"/>
  </p:handoutMasterIdLst>
  <p:sldIdLst>
    <p:sldId id="285" r:id="rId5"/>
    <p:sldId id="290" r:id="rId6"/>
    <p:sldId id="291" r:id="rId7"/>
    <p:sldId id="266" r:id="rId8"/>
    <p:sldId id="297" r:id="rId9"/>
    <p:sldId id="298" r:id="rId10"/>
    <p:sldId id="295" r:id="rId11"/>
    <p:sldId id="294" r:id="rId12"/>
    <p:sldId id="296" r:id="rId13"/>
    <p:sldId id="292" r:id="rId14"/>
    <p:sldId id="260" r:id="rId15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D0A2022-BEB6-4185-AECF-0F115F74B15B}">
          <p14:sldIdLst>
            <p14:sldId id="285"/>
            <p14:sldId id="290"/>
            <p14:sldId id="291"/>
            <p14:sldId id="266"/>
            <p14:sldId id="297"/>
            <p14:sldId id="298"/>
            <p14:sldId id="295"/>
            <p14:sldId id="294"/>
            <p14:sldId id="296"/>
            <p14:sldId id="292"/>
          </p14:sldIdLst>
        </p14:section>
        <p14:section name="Untitled Section" id="{9E635BA9-FD5C-4DFE-8100-411FAEB0F53D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gion Y540" initials="LY" lastIdx="0" clrIdx="0">
    <p:extLst>
      <p:ext uri="{19B8F6BF-5375-455C-9EA6-DF929625EA0E}">
        <p15:presenceInfo xmlns:p15="http://schemas.microsoft.com/office/powerpoint/2012/main" userId="1ed71dc4d682f6d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0E80E4-8B4F-4831-86C0-D765FAB72BA4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8FBD93F-F02D-450A-B770-AD465E68CA96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069923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1FBE159-5500-40B1-83B7-877DB9DB19A6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B040C8-62D2-4EA7-B200-D3B8C06AAFD8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7698831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ru-RU" noProof="1" smtClean="0"/>
              <a:t>10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728539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ru-RU" noProof="1" smtClean="0"/>
              <a:t>11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440834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ru-RU" noProof="1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089531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ru-RU" noProof="1" smtClean="0"/>
              <a:t>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94718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ru-RU" noProof="1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287541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ru-RU" noProof="1" smtClean="0"/>
              <a:t>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577939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ru-RU" noProof="1" smtClean="0"/>
              <a:t>6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664261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ru-RU" noProof="1" smtClean="0"/>
              <a:t>7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018251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ru-RU" noProof="1" smtClean="0"/>
              <a:t>8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892897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3BEC92D-C8E2-4A8F-BF2D-75109D630128}" type="slidenum">
              <a:rPr lang="ru-RU" noProof="1" smtClean="0"/>
              <a:t>9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267667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1"/>
              <a:t>Click to edit Master subtitle style</a:t>
            </a:r>
            <a:endParaRPr lang="ru-RU" noProof="1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9B908-4FA8-4A78-AB44-86D5FE08F4CD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FF3C83-001D-4CF5-9F32-F80581AE4F2B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62EFE1-5E2E-48E7-9E0A-EECE26158023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2F6C05-7FD3-4630-9A9D-59F743DB7A27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CAA761-1B9B-4FEE-8749-810A3FCE6057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49E13E-95F5-4CF3-A965-1E1756C494A6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0" name="Номер слайда 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417DD1-A76E-4CAC-9594-C01D6B63601A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F7E32-6FE7-45FE-A633-55E86874BE29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5A7C0D-0222-4541-81B9-5E6CF9F4C635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740AB6-A88C-4388-873C-1CE26E1A3FBB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n-US" noProof="1"/>
              <a:t>Click to edit Master title style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192E969D-CB13-4AFF-A0C9-512F923B1610}" type="datetime1">
              <a:rPr lang="ru-RU" noProof="1" smtClean="0"/>
              <a:t>02.05.2021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C3E6CB57-23FF-4C29-8010-801EF7EAB050}" type="datetime1">
              <a:rPr lang="ru-RU" noProof="1" smtClean="0"/>
              <a:pPr/>
              <a:t>02.05.2021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  <a:latin typeface="Calibri" panose="020F0502020204030204" pitchFamily="34" charset="0"/>
              </a:defRPr>
            </a:lvl1pPr>
          </a:lstStyle>
          <a:p>
            <a:fld id="{8A7A6979-0714-4377-B894-6BE4C2D6E202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ythonru.com/uroki/obuchenie-python-gui-uroki-po-tkinter" TargetMode="External"/><Relationship Id="rId4" Type="http://schemas.openxmlformats.org/officeDocument/2006/relationships/hyperlink" Target="https://namaz.today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вид Земли со спутника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rtlCol="0" anchor="ctr">
            <a:normAutofit/>
          </a:bodyPr>
          <a:lstStyle/>
          <a:p>
            <a:r>
              <a:rPr lang="en-US" sz="4000" noProof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Prayer </a:t>
            </a:r>
            <a:r>
              <a:rPr lang="en-US" sz="4000" noProof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</a:t>
            </a:r>
            <a:endParaRPr lang="ru-RU" sz="4000" noProof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0070C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584" y="228599"/>
            <a:ext cx="3737499" cy="825622"/>
          </a:xfrm>
        </p:spPr>
        <p:txBody>
          <a:bodyPr rtlCol="0">
            <a:normAutofit/>
          </a:bodyPr>
          <a:lstStyle/>
          <a:p>
            <a:pPr rtl="0"/>
            <a:r>
              <a:rPr lang="en-US" sz="3500" noProof="1" smtClean="0">
                <a:solidFill>
                  <a:srgbClr val="FFFFFF"/>
                </a:solidFill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Total</a:t>
            </a:r>
            <a:endParaRPr lang="ru-RU" sz="3500" noProof="1">
              <a:solidFill>
                <a:srgbClr val="FFFFFF"/>
              </a:solidFill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510ED6D5-3455-4FAE-8B89-468FD032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KZ" altLang="ru-K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1A88AD-A9D0-42D8-8865-27FF662BE51C}"/>
              </a:ext>
            </a:extLst>
          </p:cNvPr>
          <p:cNvSpPr txBox="1"/>
          <p:nvPr/>
        </p:nvSpPr>
        <p:spPr>
          <a:xfrm>
            <a:off x="7617381" y="4159515"/>
            <a:ext cx="23522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we get the exact time of prayer, with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Iftar and Subhoor </a:t>
            </a:r>
            <a:endParaRPr lang="ru-K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344" y="1054221"/>
            <a:ext cx="2347163" cy="215664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81" y="1054221"/>
            <a:ext cx="1851820" cy="224047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867872" y="4140143"/>
            <a:ext cx="29741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we run all the code and the interface exits, we enter any country in which we want to find out the prayer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FCB3D3-6966-4100-A48F-D0651FCAC6B6}"/>
              </a:ext>
            </a:extLst>
          </p:cNvPr>
          <p:cNvCxnSpPr/>
          <p:nvPr/>
        </p:nvCxnSpPr>
        <p:spPr>
          <a:xfrm>
            <a:off x="2354730" y="3210868"/>
            <a:ext cx="195" cy="82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0">
            <a:extLst>
              <a:ext uri="{FF2B5EF4-FFF2-40B4-BE49-F238E27FC236}">
                <a16:creationId xmlns:a16="http://schemas.microsoft.com/office/drawing/2014/main" id="{78FCB3D3-6966-4100-A48F-D0651FCAC6B6}"/>
              </a:ext>
            </a:extLst>
          </p:cNvPr>
          <p:cNvCxnSpPr/>
          <p:nvPr/>
        </p:nvCxnSpPr>
        <p:spPr>
          <a:xfrm>
            <a:off x="8613447" y="3294695"/>
            <a:ext cx="4080" cy="825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346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вид небоскребов с воздуха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1909" y="483698"/>
            <a:ext cx="9228201" cy="822324"/>
          </a:xfrm>
        </p:spPr>
        <p:txBody>
          <a:bodyPr rtlCol="0">
            <a:normAutofit/>
          </a:bodyPr>
          <a:lstStyle/>
          <a:p>
            <a:pPr rtl="0"/>
            <a:r>
              <a:rPr lang="en-US" sz="4000" noProof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for attention </a:t>
            </a:r>
            <a:endParaRPr lang="ru-RU" sz="4000" noProof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9CC1C1-6426-44CE-9C79-9E4028E433FF}"/>
              </a:ext>
            </a:extLst>
          </p:cNvPr>
          <p:cNvSpPr txBox="1"/>
          <p:nvPr/>
        </p:nvSpPr>
        <p:spPr>
          <a:xfrm>
            <a:off x="9126384" y="5237707"/>
            <a:ext cx="5039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KZ" altLang="ru-KZ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was made </a:t>
            </a:r>
            <a:r>
              <a:rPr kumimoji="0" lang="ru-KZ" altLang="ru-KZ" sz="1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kumimoji="0" lang="en-US" altLang="ru-KZ" sz="1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ru-KZ" altLang="ru-KZ" sz="1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ru-KZ" sz="1800" b="0" i="0" u="none" strike="noStrike" cap="none" normalizeH="0" baseline="0" dirty="0" smtClean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ru-KZ" altLang="ru-KZ" sz="1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Sanzhar </a:t>
            </a:r>
            <a:r>
              <a:rPr kumimoji="0" lang="ru-KZ" altLang="ru-KZ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Kalmakhan </a:t>
            </a:r>
            <a:endParaRPr kumimoji="0" lang="en-US" altLang="ru-KZ" sz="1800" b="0" i="0" u="none" strike="noStrike" cap="none" normalizeH="0" baseline="0" dirty="0" smtClean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ru-KZ" altLang="ru-KZ" sz="1800" b="0" i="0" u="none" strike="noStrike" cap="none" normalizeH="0" baseline="0" dirty="0" smtClean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Seidaliev </a:t>
            </a:r>
            <a:r>
              <a:rPr kumimoji="0" lang="ru-KZ" altLang="ru-KZ" sz="18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Shyngyskhan</a:t>
            </a:r>
            <a:endParaRPr lang="ru-K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0" y="2154602"/>
            <a:ext cx="669634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we used materials from 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lessons learned.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the site for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parsing: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namaz.today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create an application, we studied from 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site:</a:t>
            </a:r>
          </a:p>
          <a:p>
            <a:r>
              <a:rPr lang="en-US" dirty="0">
                <a:hlinkClick r:id="rId5"/>
              </a:rPr>
              <a:t>https://pythonru.com/uroki/obuchenie-python-gui-uroki-po-tkinter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вид Земли со спутника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25" b="3125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B958A3FC-7C95-4A7D-BCFD-19D152BC8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890" y="332508"/>
            <a:ext cx="10834255" cy="6049818"/>
          </a:xfrm>
        </p:spPr>
        <p:txBody>
          <a:bodyPr>
            <a:normAutofit fontScale="97500"/>
          </a:bodyPr>
          <a:lstStyle/>
          <a:p>
            <a:endParaRPr lang="en-US" dirty="0"/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Prayer 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probably wondered why we took this topic Since it is now the holy month of Ramadan and we decided to create a project about the "time of prayer" Namaz is the duty of every Muslim, Namaz is recited 5 times a day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Fajr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(Morning Prayer)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Zuhar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(Midday Prayer)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Asar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(Afternoon Prayer)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Maghreb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(Evening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Prayer)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Isha (Night Prayer)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our application "Prayer Times" will be useful to many, as you can determine the time of prayer from anywhere in the world.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"Prayer Time" is useful for those who keep fasting ramadan and read namaz</a:t>
            </a:r>
          </a:p>
          <a:p>
            <a:endParaRPr lang="ru-KZ" dirty="0"/>
          </a:p>
        </p:txBody>
      </p:sp>
    </p:spTree>
    <p:extLst>
      <p:ext uri="{BB962C8B-B14F-4D97-AF65-F5344CB8AC3E}">
        <p14:creationId xmlns:p14="http://schemas.microsoft.com/office/powerpoint/2010/main" val="89732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0070C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584" y="462339"/>
            <a:ext cx="3737499" cy="825622"/>
          </a:xfrm>
        </p:spPr>
        <p:txBody>
          <a:bodyPr rtlCol="0">
            <a:normAutofit/>
          </a:bodyPr>
          <a:lstStyle/>
          <a:p>
            <a:pPr rtl="0"/>
            <a:r>
              <a:rPr lang="en-US" sz="3500" b="0" i="0" u="none" strike="noStrike" dirty="0" smtClean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Library</a:t>
            </a:r>
            <a:endParaRPr lang="ru-RU" sz="3500" noProof="1">
              <a:solidFill>
                <a:srgbClr val="FFFFFF"/>
              </a:solidFill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BEAC2F-2CB5-4132-BDEB-C6504878B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836" y="1768052"/>
            <a:ext cx="4236123" cy="1660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D49C3B-C627-4914-B7E6-936C3578F656}"/>
              </a:ext>
            </a:extLst>
          </p:cNvPr>
          <p:cNvSpPr txBox="1"/>
          <p:nvPr/>
        </p:nvSpPr>
        <p:spPr>
          <a:xfrm>
            <a:off x="7640267" y="3688080"/>
            <a:ext cx="4643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need to import libraries like a: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tkinter,BeautifulSoup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request</a:t>
            </a:r>
            <a:endParaRPr lang="ru-KZ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A71740-7AF0-4D50-97F5-C8AC8BFFA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261" y="2123159"/>
            <a:ext cx="2057687" cy="314369"/>
          </a:xfrm>
          <a:prstGeom prst="rect">
            <a:avLst/>
          </a:prstGeom>
        </p:spPr>
      </p:pic>
      <p:sp>
        <p:nvSpPr>
          <p:cNvPr id="15" name="Rectangle 3">
            <a:extLst>
              <a:ext uri="{FF2B5EF4-FFF2-40B4-BE49-F238E27FC236}">
                <a16:creationId xmlns:a16="http://schemas.microsoft.com/office/drawing/2014/main" id="{510ED6D5-3455-4FAE-8B89-468FD032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KZ" altLang="ru-K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89CB1A-6FDB-4DCB-A451-4D256020EE76}"/>
              </a:ext>
            </a:extLst>
          </p:cNvPr>
          <p:cNvSpPr txBox="1"/>
          <p:nvPr/>
        </p:nvSpPr>
        <p:spPr>
          <a:xfrm>
            <a:off x="2432483" y="1818678"/>
            <a:ext cx="29473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URLLIB.REQUEST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is a Python module that can be used to open URLs.</a:t>
            </a:r>
            <a:endParaRPr lang="ru-KZ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F583928-4443-4F48-B70A-4F149E2EDC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682" y="3262289"/>
            <a:ext cx="2086266" cy="33342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2BDCCDB-A398-48D5-BD2C-3B1EB38E8834}"/>
              </a:ext>
            </a:extLst>
          </p:cNvPr>
          <p:cNvSpPr txBox="1"/>
          <p:nvPr/>
        </p:nvSpPr>
        <p:spPr>
          <a:xfrm>
            <a:off x="2432483" y="3063258"/>
            <a:ext cx="29473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TKINTER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Python package for working with the Tk library </a:t>
            </a:r>
            <a:endParaRPr lang="ru-KZ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00289A4-83CE-4A77-BE47-212E66299A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682" y="4755626"/>
            <a:ext cx="3172268" cy="44668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59EB23E-4929-4AE8-87B3-DB7DDA62EE3A}"/>
              </a:ext>
            </a:extLst>
          </p:cNvPr>
          <p:cNvSpPr txBox="1"/>
          <p:nvPr/>
        </p:nvSpPr>
        <p:spPr>
          <a:xfrm>
            <a:off x="3703874" y="4517305"/>
            <a:ext cx="2805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BS4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it is a Python library for extracting data from HTML and XML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files</a:t>
            </a:r>
            <a:endParaRPr lang="ru-KZ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FEB3BBC-642A-4503-B988-DA75A51A0B57}"/>
              </a:ext>
            </a:extLst>
          </p:cNvPr>
          <p:cNvCxnSpPr>
            <a:cxnSpLocks/>
          </p:cNvCxnSpPr>
          <p:nvPr/>
        </p:nvCxnSpPr>
        <p:spPr>
          <a:xfrm flipV="1">
            <a:off x="2250948" y="2280343"/>
            <a:ext cx="18153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C9F6834-70C4-4EFD-9DC3-4935A02CE3E3}"/>
              </a:ext>
            </a:extLst>
          </p:cNvPr>
          <p:cNvCxnSpPr>
            <a:stCxn id="20" idx="3"/>
          </p:cNvCxnSpPr>
          <p:nvPr/>
        </p:nvCxnSpPr>
        <p:spPr>
          <a:xfrm>
            <a:off x="2250948" y="3429000"/>
            <a:ext cx="1815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DA127E8-21C5-408B-B20E-1BBF28917199}"/>
              </a:ext>
            </a:extLst>
          </p:cNvPr>
          <p:cNvCxnSpPr>
            <a:stCxn id="25" idx="3"/>
          </p:cNvCxnSpPr>
          <p:nvPr/>
        </p:nvCxnSpPr>
        <p:spPr>
          <a:xfrm flipV="1">
            <a:off x="3336950" y="4978970"/>
            <a:ext cx="30033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61EBF29-46A7-4176-9815-B50D76707B3F}"/>
              </a:ext>
            </a:extLst>
          </p:cNvPr>
          <p:cNvCxnSpPr>
            <a:stCxn id="7" idx="2"/>
          </p:cNvCxnSpPr>
          <p:nvPr/>
        </p:nvCxnSpPr>
        <p:spPr>
          <a:xfrm flipH="1">
            <a:off x="9319897" y="3429000"/>
            <a:ext cx="1" cy="259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Прямоугольник 1"/>
          <p:cNvSpPr/>
          <p:nvPr/>
        </p:nvSpPr>
        <p:spPr>
          <a:xfrm>
            <a:off x="0" y="5531233"/>
            <a:ext cx="4195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MESSAGEBOX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to create message box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Arrow Connector 12">
            <a:extLst>
              <a:ext uri="{FF2B5EF4-FFF2-40B4-BE49-F238E27FC236}">
                <a16:creationId xmlns:a16="http://schemas.microsoft.com/office/drawing/2014/main" id="{961EBF29-46A7-4176-9815-B50D76707B3F}"/>
              </a:ext>
            </a:extLst>
          </p:cNvPr>
          <p:cNvCxnSpPr/>
          <p:nvPr/>
        </p:nvCxnSpPr>
        <p:spPr>
          <a:xfrm flipH="1">
            <a:off x="1612151" y="5215486"/>
            <a:ext cx="1" cy="259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35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0070C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5350" y="248121"/>
            <a:ext cx="4666068" cy="825622"/>
          </a:xfrm>
        </p:spPr>
        <p:txBody>
          <a:bodyPr rtlCol="0">
            <a:noAutofit/>
          </a:bodyPr>
          <a:lstStyle/>
          <a:p>
            <a:pPr rtl="0"/>
            <a:r>
              <a:rPr lang="en-US" sz="3500" noProof="1" smtClean="0">
                <a:solidFill>
                  <a:srgbClr val="FFFFFF"/>
                </a:solidFill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Application </a:t>
            </a:r>
            <a:r>
              <a:rPr lang="en-US" sz="3500" noProof="1">
                <a:solidFill>
                  <a:srgbClr val="FFFFFF"/>
                </a:solidFill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interface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510ED6D5-3455-4FAE-8B89-468FD032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KZ" altLang="ru-K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5D5C30-406A-49D1-94C7-65F02CFCE617}"/>
              </a:ext>
            </a:extLst>
          </p:cNvPr>
          <p:cNvSpPr txBox="1"/>
          <p:nvPr/>
        </p:nvSpPr>
        <p:spPr>
          <a:xfrm>
            <a:off x="9886404" y="3325006"/>
            <a:ext cx="1601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applicaion</a:t>
            </a:r>
            <a:endParaRPr lang="ru-KZ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3F4D453-AC06-4CEF-B7C9-7EAFB32F0E6E}"/>
              </a:ext>
            </a:extLst>
          </p:cNvPr>
          <p:cNvCxnSpPr/>
          <p:nvPr/>
        </p:nvCxnSpPr>
        <p:spPr>
          <a:xfrm>
            <a:off x="3108960" y="2889178"/>
            <a:ext cx="0" cy="242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EBFF65B-50A6-4152-A3C6-7D52241AC700}"/>
              </a:ext>
            </a:extLst>
          </p:cNvPr>
          <p:cNvCxnSpPr/>
          <p:nvPr/>
        </p:nvCxnSpPr>
        <p:spPr>
          <a:xfrm>
            <a:off x="4025350" y="3407925"/>
            <a:ext cx="1" cy="242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6" y="911919"/>
            <a:ext cx="8187004" cy="239288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9292" y="1135693"/>
            <a:ext cx="2385267" cy="1973751"/>
          </a:xfrm>
          <a:prstGeom prst="rect">
            <a:avLst/>
          </a:prstGeom>
        </p:spPr>
      </p:pic>
      <p:cxnSp>
        <p:nvCxnSpPr>
          <p:cNvPr id="12" name="Straight Arrow Connector 4">
            <a:extLst>
              <a:ext uri="{FF2B5EF4-FFF2-40B4-BE49-F238E27FC236}">
                <a16:creationId xmlns:a16="http://schemas.microsoft.com/office/drawing/2014/main" id="{833B7E0B-9667-4BA6-83B6-0E1A95813EB4}"/>
              </a:ext>
            </a:extLst>
          </p:cNvPr>
          <p:cNvCxnSpPr>
            <a:cxnSpLocks/>
          </p:cNvCxnSpPr>
          <p:nvPr/>
        </p:nvCxnSpPr>
        <p:spPr>
          <a:xfrm>
            <a:off x="8297840" y="2122569"/>
            <a:ext cx="8966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04800" y="3611419"/>
            <a:ext cx="113976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of all</a:t>
            </a:r>
            <a:r>
              <a:rPr lang="en-US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create 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window in which we will set its </a:t>
            </a:r>
            <a:r>
              <a:rPr lang="en-US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title, 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and color.</a:t>
            </a:r>
            <a:endParaRPr lang="ru-RU" alt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text to our application, we will </a:t>
            </a:r>
            <a:r>
              <a:rPr lang="en-US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and 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Label class, in this class we wrote the text, chose the </a:t>
            </a:r>
            <a:r>
              <a:rPr lang="en-US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font, color 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position. Then created 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window where we will write the name of the city</a:t>
            </a:r>
            <a:endParaRPr lang="en-US" alt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last line calls the mainloop function. This function causes the window to endlessly loop, so the window will wait for any user interaction until it is closed.</a:t>
            </a:r>
            <a:endParaRPr lang="ru-RU" alt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Straight Arrow Connector 5">
            <a:extLst>
              <a:ext uri="{FF2B5EF4-FFF2-40B4-BE49-F238E27FC236}">
                <a16:creationId xmlns:a16="http://schemas.microsoft.com/office/drawing/2014/main" id="{1EBFF65B-50A6-4152-A3C6-7D52241AC700}"/>
              </a:ext>
            </a:extLst>
          </p:cNvPr>
          <p:cNvCxnSpPr/>
          <p:nvPr/>
        </p:nvCxnSpPr>
        <p:spPr>
          <a:xfrm>
            <a:off x="10687143" y="3130746"/>
            <a:ext cx="1" cy="242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41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0070C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585" y="230819"/>
            <a:ext cx="3657600" cy="727969"/>
          </a:xfrm>
        </p:spPr>
        <p:txBody>
          <a:bodyPr rtlCol="0">
            <a:normAutofit/>
          </a:bodyPr>
          <a:lstStyle/>
          <a:p>
            <a:pPr rtl="0"/>
            <a:r>
              <a:rPr lang="en-US" sz="3500" noProof="1" smtClean="0">
                <a:solidFill>
                  <a:srgbClr val="FFFFFF"/>
                </a:solidFill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Parsing</a:t>
            </a:r>
            <a:endParaRPr lang="ru-RU" sz="3500" noProof="1">
              <a:solidFill>
                <a:srgbClr val="FFFFFF"/>
              </a:solidFill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510ED6D5-3455-4FAE-8B89-468FD032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KZ" altLang="ru-K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A5B5F63-F68B-48DF-9270-2AA297AA5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728" y="984005"/>
            <a:ext cx="5303580" cy="258584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0F6D01-2710-46B5-9B3E-82773659AD65}"/>
              </a:ext>
            </a:extLst>
          </p:cNvPr>
          <p:cNvSpPr txBox="1"/>
          <p:nvPr/>
        </p:nvSpPr>
        <p:spPr>
          <a:xfrm>
            <a:off x="6660096" y="1534029"/>
            <a:ext cx="466984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For parsing, we took the site</a:t>
            </a:r>
          </a:p>
          <a:p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“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NamazToday”, on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this site we see 5 times of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prayer.</a:t>
            </a:r>
            <a:endParaRPr lang="ru-RU" dirty="0" smtClean="0"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We will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consider the details of parsing.</a:t>
            </a:r>
          </a:p>
          <a:p>
            <a:endParaRPr lang="ru-KZ" sz="3200" dirty="0">
              <a:latin typeface="MS PMincho" panose="02020600040205080304" pitchFamily="18" charset="-128"/>
              <a:ea typeface="MS PMincho" panose="02020600040205080304" pitchFamily="18" charset="-128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33B7E0B-9667-4BA6-83B6-0E1A95813EB4}"/>
              </a:ext>
            </a:extLst>
          </p:cNvPr>
          <p:cNvCxnSpPr>
            <a:cxnSpLocks/>
          </p:cNvCxnSpPr>
          <p:nvPr/>
        </p:nvCxnSpPr>
        <p:spPr>
          <a:xfrm>
            <a:off x="5634308" y="2131806"/>
            <a:ext cx="8966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DD76BEC-5CE4-4805-B397-A4C2D96E3118}"/>
              </a:ext>
            </a:extLst>
          </p:cNvPr>
          <p:cNvCxnSpPr/>
          <p:nvPr/>
        </p:nvCxnSpPr>
        <p:spPr>
          <a:xfrm>
            <a:off x="5562817" y="5808779"/>
            <a:ext cx="10972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27" y="1373995"/>
            <a:ext cx="3360711" cy="3200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1743715-0419-442A-A20C-2AFE3D39D2E2}"/>
              </a:ext>
            </a:extLst>
          </p:cNvPr>
          <p:cNvSpPr txBox="1"/>
          <p:nvPr/>
        </p:nvSpPr>
        <p:spPr>
          <a:xfrm>
            <a:off x="6318873" y="3482234"/>
            <a:ext cx="57512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Firstly,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we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created function def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time()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When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we write the name of the city and the name of the city changes instead of the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word”search”</a:t>
            </a:r>
            <a:endParaRPr lang="en-US" dirty="0"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Indicated our url, url it is our link to site when we will get info </a:t>
            </a:r>
            <a:endParaRPr lang="en-US" dirty="0"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С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reated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a variable soup and a BeautifulSoup class, the first parameter is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“Source”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where it will open our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url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and read all the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data,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the second parameter set the name of the parser that will be used, the name of our parser is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"html.parser"</a:t>
            </a:r>
            <a:endParaRPr lang="ru-KZ" dirty="0"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63" y="3998916"/>
            <a:ext cx="5364945" cy="182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0070C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585" y="230819"/>
            <a:ext cx="3657600" cy="727969"/>
          </a:xfrm>
        </p:spPr>
        <p:txBody>
          <a:bodyPr rtlCol="0">
            <a:normAutofit/>
          </a:bodyPr>
          <a:lstStyle/>
          <a:p>
            <a:pPr rtl="0"/>
            <a:r>
              <a:rPr lang="en-US" sz="3500" noProof="1" smtClean="0">
                <a:solidFill>
                  <a:srgbClr val="FFFFFF"/>
                </a:solidFill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Parsing</a:t>
            </a:r>
            <a:endParaRPr lang="ru-RU" sz="3500" noProof="1">
              <a:solidFill>
                <a:srgbClr val="FFFFFF"/>
              </a:solidFill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510ED6D5-3455-4FAE-8B89-468FD032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KZ" altLang="ru-K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3A2525-39B4-46DE-A501-E85E34B39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34" y="1076209"/>
            <a:ext cx="10793331" cy="1657581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1E21A6F-2669-4FFD-8BE2-E81F220804C0}"/>
              </a:ext>
            </a:extLst>
          </p:cNvPr>
          <p:cNvCxnSpPr/>
          <p:nvPr/>
        </p:nvCxnSpPr>
        <p:spPr>
          <a:xfrm>
            <a:off x="5752369" y="4779225"/>
            <a:ext cx="6687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09B17C3-B95F-40F6-9D69-AAA5C122E588}"/>
              </a:ext>
            </a:extLst>
          </p:cNvPr>
          <p:cNvCxnSpPr/>
          <p:nvPr/>
        </p:nvCxnSpPr>
        <p:spPr>
          <a:xfrm>
            <a:off x="6090457" y="2733790"/>
            <a:ext cx="0" cy="284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34" y="3956194"/>
            <a:ext cx="5062272" cy="17334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539577" y="3763562"/>
            <a:ext cx="53014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In function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def time() </a:t>
            </a:r>
            <a:endParaRPr lang="en-US" dirty="0" smtClean="0"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W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e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take the data about time for each prayer time, as we see all our data is saved in tag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“div”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class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“columns small-up-2</a:t>
            </a:r>
            <a:r>
              <a:rPr lang="ru-RU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...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”.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And our data about time is saved in the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tag “span” class “text-center rb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”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Then we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have indicated to find all data with the tag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“span”,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in tag </a:t>
            </a:r>
            <a:r>
              <a:rPr lang="en-US" dirty="0" smtClean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“div” class 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“columns small-up-2</a:t>
            </a:r>
            <a:r>
              <a:rPr lang="ru-RU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...</a:t>
            </a:r>
            <a:r>
              <a:rPr lang="en-US" dirty="0"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”.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806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0070C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584" y="462339"/>
            <a:ext cx="3737499" cy="825622"/>
          </a:xfrm>
        </p:spPr>
        <p:txBody>
          <a:bodyPr rtlCol="0">
            <a:normAutofit/>
          </a:bodyPr>
          <a:lstStyle/>
          <a:p>
            <a:pPr rtl="0"/>
            <a:r>
              <a:rPr lang="en-US" sz="3500" noProof="1" smtClean="0">
                <a:solidFill>
                  <a:srgbClr val="FFFFFF"/>
                </a:solidFill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Parsing</a:t>
            </a:r>
            <a:endParaRPr lang="ru-RU" sz="3500" noProof="1">
              <a:solidFill>
                <a:srgbClr val="FFFFFF"/>
              </a:solidFill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510ED6D5-3455-4FAE-8B89-468FD032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KZ" altLang="ru-K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AC6027-627F-4B1B-8A7C-E0F3B3AE702E}"/>
              </a:ext>
            </a:extLst>
          </p:cNvPr>
          <p:cNvSpPr txBox="1"/>
          <p:nvPr/>
        </p:nvSpPr>
        <p:spPr>
          <a:xfrm>
            <a:off x="122685" y="2742603"/>
            <a:ext cx="414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run our program, then we will receive all our data with the tag span</a:t>
            </a:r>
            <a:endParaRPr lang="ru-K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FCB3D3-6966-4100-A48F-D0651FCAC6B6}"/>
              </a:ext>
            </a:extLst>
          </p:cNvPr>
          <p:cNvCxnSpPr/>
          <p:nvPr/>
        </p:nvCxnSpPr>
        <p:spPr>
          <a:xfrm>
            <a:off x="2000402" y="2464049"/>
            <a:ext cx="195" cy="27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74" y="3530320"/>
            <a:ext cx="5303980" cy="147118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7116"/>
            <a:ext cx="12192000" cy="12869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96000" y="3660536"/>
            <a:ext cx="41009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see, here we have all our data about the time. To get them, we indicated the index for each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write “.text” to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only the text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Arrow Connector 4">
            <a:extLst>
              <a:ext uri="{FF2B5EF4-FFF2-40B4-BE49-F238E27FC236}">
                <a16:creationId xmlns:a16="http://schemas.microsoft.com/office/drawing/2014/main" id="{B1E21A6F-2669-4FFD-8BE2-E81F220804C0}"/>
              </a:ext>
            </a:extLst>
          </p:cNvPr>
          <p:cNvCxnSpPr/>
          <p:nvPr/>
        </p:nvCxnSpPr>
        <p:spPr>
          <a:xfrm>
            <a:off x="5385954" y="4260700"/>
            <a:ext cx="6687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Рисунок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7" y="5313332"/>
            <a:ext cx="5303980" cy="1508891"/>
          </a:xfrm>
          <a:prstGeom prst="rect">
            <a:avLst/>
          </a:prstGeom>
        </p:spPr>
      </p:pic>
      <p:cxnSp>
        <p:nvCxnSpPr>
          <p:cNvPr id="16" name="Straight Arrow Connector 4">
            <a:extLst>
              <a:ext uri="{FF2B5EF4-FFF2-40B4-BE49-F238E27FC236}">
                <a16:creationId xmlns:a16="http://schemas.microsoft.com/office/drawing/2014/main" id="{B1E21A6F-2669-4FFD-8BE2-E81F220804C0}"/>
              </a:ext>
            </a:extLst>
          </p:cNvPr>
          <p:cNvCxnSpPr/>
          <p:nvPr/>
        </p:nvCxnSpPr>
        <p:spPr>
          <a:xfrm>
            <a:off x="5385954" y="6067777"/>
            <a:ext cx="6687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225180" y="5872686"/>
            <a:ext cx="269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we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got only time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064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0070C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584" y="462339"/>
            <a:ext cx="3737499" cy="825622"/>
          </a:xfrm>
        </p:spPr>
        <p:txBody>
          <a:bodyPr rtlCol="0">
            <a:normAutofit/>
          </a:bodyPr>
          <a:lstStyle/>
          <a:p>
            <a:pPr rtl="0"/>
            <a:r>
              <a:rPr lang="en-US" sz="3600" noProof="1">
                <a:solidFill>
                  <a:srgbClr val="FFFFFF"/>
                </a:solidFill>
                <a:latin typeface="MS PMincho" panose="02020600040205080304" pitchFamily="18" charset="-128"/>
                <a:ea typeface="MS PMincho" panose="02020600040205080304" pitchFamily="18" charset="-128"/>
              </a:rPr>
              <a:t>3.Parsing </a:t>
            </a:r>
            <a:endParaRPr lang="ru-RU" sz="3600" noProof="1">
              <a:solidFill>
                <a:srgbClr val="FFFFFF"/>
              </a:solidFill>
              <a:latin typeface="MS PMincho" panose="02020600040205080304" pitchFamily="18" charset="-128"/>
              <a:ea typeface="MS PMincho" panose="02020600040205080304" pitchFamily="18" charset="-128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510ED6D5-3455-4FAE-8B89-468FD032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KZ" altLang="ru-K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6825B2-BEC9-4C9F-891D-5E29EB7C2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38" y="4273666"/>
            <a:ext cx="5287113" cy="81926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6E9F6FD-BD13-4F5F-9E00-D31FC034E031}"/>
              </a:ext>
            </a:extLst>
          </p:cNvPr>
          <p:cNvCxnSpPr>
            <a:stCxn id="4" idx="3"/>
          </p:cNvCxnSpPr>
          <p:nvPr/>
        </p:nvCxnSpPr>
        <p:spPr>
          <a:xfrm flipV="1">
            <a:off x="5413651" y="4683297"/>
            <a:ext cx="137784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Прямоугольник 1"/>
          <p:cNvSpPr/>
          <p:nvPr/>
        </p:nvSpPr>
        <p:spPr>
          <a:xfrm>
            <a:off x="286484" y="3099128"/>
            <a:ext cx="68559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show 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 box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Tkinter used messagebox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1256421"/>
            <a:ext cx="6906029" cy="147732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messagebox.showinfo(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"Prayer time in city "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 Fajr time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time 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\n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 Tulu time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time1 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\n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 Zuhr time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time2 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\n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 Asr time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time3 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\n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 Maghrib time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time4 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\n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 Isha time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time5+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\n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\n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 Suhoor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time 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\n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 Iftar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+ time4)</a:t>
            </a:r>
            <a:r>
              <a:rPr kumimoji="0" lang="ru-RU" altLang="ru-RU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ru-RU" altLang="ru-RU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0" name="Straight Arrow Connector 10">
            <a:extLst>
              <a:ext uri="{FF2B5EF4-FFF2-40B4-BE49-F238E27FC236}">
                <a16:creationId xmlns:a16="http://schemas.microsoft.com/office/drawing/2014/main" id="{78FCB3D3-6966-4100-A48F-D0651FCAC6B6}"/>
              </a:ext>
            </a:extLst>
          </p:cNvPr>
          <p:cNvCxnSpPr/>
          <p:nvPr/>
        </p:nvCxnSpPr>
        <p:spPr>
          <a:xfrm>
            <a:off x="2905375" y="2753945"/>
            <a:ext cx="195" cy="27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803" y="1482279"/>
            <a:ext cx="1844200" cy="22404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022361" y="1103295"/>
            <a:ext cx="318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we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 box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cxnSp>
        <p:nvCxnSpPr>
          <p:cNvPr id="14" name="Straight Arrow Connector 12">
            <a:extLst>
              <a:ext uri="{FF2B5EF4-FFF2-40B4-BE49-F238E27FC236}">
                <a16:creationId xmlns:a16="http://schemas.microsoft.com/office/drawing/2014/main" id="{56E9F6FD-BD13-4F5F-9E00-D31FC034E031}"/>
              </a:ext>
            </a:extLst>
          </p:cNvPr>
          <p:cNvCxnSpPr/>
          <p:nvPr/>
        </p:nvCxnSpPr>
        <p:spPr>
          <a:xfrm flipV="1">
            <a:off x="6906029" y="1995084"/>
            <a:ext cx="137784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484" y="3999365"/>
            <a:ext cx="2354784" cy="2187130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126538" y="550256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button with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Button class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class we wrote the text,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call function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time, when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press the button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Arrow Connector 10">
            <a:extLst>
              <a:ext uri="{FF2B5EF4-FFF2-40B4-BE49-F238E27FC236}">
                <a16:creationId xmlns:a16="http://schemas.microsoft.com/office/drawing/2014/main" id="{78FCB3D3-6966-4100-A48F-D0651FCAC6B6}"/>
              </a:ext>
            </a:extLst>
          </p:cNvPr>
          <p:cNvCxnSpPr/>
          <p:nvPr/>
        </p:nvCxnSpPr>
        <p:spPr>
          <a:xfrm>
            <a:off x="2905375" y="5092930"/>
            <a:ext cx="195" cy="27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41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0070C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585" y="230819"/>
            <a:ext cx="3657600" cy="727969"/>
          </a:xfrm>
        </p:spPr>
        <p:txBody>
          <a:bodyPr rtlCol="0">
            <a:normAutofit/>
          </a:bodyPr>
          <a:lstStyle/>
          <a:p>
            <a:pPr rtl="0"/>
            <a:r>
              <a:rPr lang="en-US" sz="3500" noProof="1" smtClean="0">
                <a:solidFill>
                  <a:srgbClr val="FFFFFF"/>
                </a:solidFill>
                <a:latin typeface="Times New Roman" panose="02020603050405020304" pitchFamily="18" charset="0"/>
                <a:ea typeface="MS PMincho" panose="02020600040205080304" pitchFamily="18" charset="-128"/>
                <a:cs typeface="Times New Roman" panose="02020603050405020304" pitchFamily="18" charset="0"/>
              </a:rPr>
              <a:t>Function “time”</a:t>
            </a:r>
            <a:endParaRPr lang="ru-RU" sz="3500" noProof="1">
              <a:solidFill>
                <a:srgbClr val="FFFFFF"/>
              </a:solidFill>
              <a:latin typeface="Times New Roman" panose="02020603050405020304" pitchFamily="18" charset="0"/>
              <a:ea typeface="MS PMincho" panose="02020600040205080304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510ED6D5-3455-4FAE-8B89-468FD032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KZ" altLang="ru-KZ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0986"/>
            <a:ext cx="12192000" cy="497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8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78_TF56596226.potx" id="{D2167EBB-772B-42BB-B91D-40A7056DDBD1}" vid="{12BCA95D-5DC3-49D9-88C8-8645D35FAFA0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775A23-75CA-4614-9647-C9B2CE742CA2}">
  <ds:schemaRefs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tf56596226_win32</Template>
  <TotalTime>598</TotalTime>
  <Words>762</Words>
  <Application>Microsoft Office PowerPoint</Application>
  <PresentationFormat>Широкоэкранный</PresentationFormat>
  <Paragraphs>70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Arial</vt:lpstr>
      <vt:lpstr>Calibri</vt:lpstr>
      <vt:lpstr>Corbel</vt:lpstr>
      <vt:lpstr>Gill Sans MT</vt:lpstr>
      <vt:lpstr>JetBrains Mono</vt:lpstr>
      <vt:lpstr>MS PMincho</vt:lpstr>
      <vt:lpstr>Times New Roman</vt:lpstr>
      <vt:lpstr>Посылка</vt:lpstr>
      <vt:lpstr>Prayer time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 Lorem Ipsum</dc:title>
  <dc:creator>Санжар Калмахан</dc:creator>
  <cp:lastModifiedBy>Legion Y540</cp:lastModifiedBy>
  <cp:revision>45</cp:revision>
  <dcterms:created xsi:type="dcterms:W3CDTF">2021-05-01T08:57:00Z</dcterms:created>
  <dcterms:modified xsi:type="dcterms:W3CDTF">2021-05-02T13:21:32Z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